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sldIdLst>
    <p:sldId id="256" r:id="rId2"/>
  </p:sldIdLst>
  <p:sldSz cx="32918400" cy="384048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>
        <p:scale>
          <a:sx n="50" d="100"/>
          <a:sy n="50" d="100"/>
        </p:scale>
        <p:origin x="-464" y="-5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760D9-38B8-5947-A055-238587724230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1143000"/>
            <a:ext cx="264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7559F-8481-754F-9C24-151058BEA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8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285233"/>
            <a:ext cx="27980640" cy="1337056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171413"/>
            <a:ext cx="24688800" cy="927226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044700"/>
            <a:ext cx="7098030" cy="3254629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044700"/>
            <a:ext cx="20882610" cy="3254629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9574541"/>
            <a:ext cx="28392120" cy="1597532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5701001"/>
            <a:ext cx="28392120" cy="840104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0223500"/>
            <a:ext cx="13990320" cy="243674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0223500"/>
            <a:ext cx="13990320" cy="243674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044708"/>
            <a:ext cx="28392120" cy="74231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9414513"/>
            <a:ext cx="13926024" cy="461390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4028420"/>
            <a:ext cx="13926024" cy="206336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9414513"/>
            <a:ext cx="13994608" cy="461390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4028420"/>
            <a:ext cx="13994608" cy="206336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560320"/>
            <a:ext cx="10617041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5529588"/>
            <a:ext cx="166649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1521440"/>
            <a:ext cx="10617041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560320"/>
            <a:ext cx="10617041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5529588"/>
            <a:ext cx="16664940" cy="272923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1521440"/>
            <a:ext cx="10617041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044708"/>
            <a:ext cx="283921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0223500"/>
            <a:ext cx="283921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35595568"/>
            <a:ext cx="74066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062DE-5160-8B40-9D13-79A96AE8446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35595568"/>
            <a:ext cx="111099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35595568"/>
            <a:ext cx="74066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7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926" y="759469"/>
            <a:ext cx="31454481" cy="3021444"/>
          </a:xfrm>
          <a:solidFill>
            <a:schemeClr val="tx1">
              <a:lumMod val="85000"/>
              <a:lumOff val="15000"/>
              <a:alpha val="61000"/>
            </a:schemeClr>
          </a:solidFill>
        </p:spPr>
        <p:txBody>
          <a:bodyPr>
            <a:normAutofit/>
          </a:bodyPr>
          <a:lstStyle/>
          <a:p>
            <a:endParaRPr lang="en-US" sz="8229" dirty="0">
              <a:solidFill>
                <a:schemeClr val="bg1"/>
              </a:solidFill>
            </a:endParaRPr>
          </a:p>
          <a:p>
            <a:endParaRPr lang="en-US" sz="8229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691" y="3997886"/>
            <a:ext cx="12043507" cy="632612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Ultraluminous X-ray sources (ULXs) are variable, non-nuclear bright X-ray sources in nearby galaxies not associated with the central supermassive black hole. These ULXs are brighter than black hole systems in our </a:t>
            </a:r>
            <a:r>
              <a:rPr lang="en-US" sz="3600" dirty="0" smtClean="0">
                <a:solidFill>
                  <a:schemeClr val="bg1"/>
                </a:solidFill>
              </a:rPr>
              <a:t>galaxy—they </a:t>
            </a:r>
            <a:r>
              <a:rPr lang="en-US" sz="3600" dirty="0">
                <a:solidFill>
                  <a:schemeClr val="bg1"/>
                </a:solidFill>
              </a:rPr>
              <a:t>have super-Eddington luminosities </a:t>
            </a:r>
            <a:r>
              <a:rPr lang="en-US" sz="3600" dirty="0" smtClean="0">
                <a:solidFill>
                  <a:schemeClr val="bg1"/>
                </a:solidFill>
              </a:rPr>
              <a:t>greater than </a:t>
            </a:r>
            <a:r>
              <a:rPr lang="en-US" sz="3600" dirty="0" smtClean="0">
                <a:solidFill>
                  <a:schemeClr val="bg1"/>
                </a:solidFill>
              </a:rPr>
              <a:t>stellar </a:t>
            </a:r>
            <a:r>
              <a:rPr lang="en-US" sz="3600" dirty="0" smtClean="0">
                <a:solidFill>
                  <a:schemeClr val="bg1"/>
                </a:solidFill>
              </a:rPr>
              <a:t>mass black holes. </a:t>
            </a:r>
            <a:r>
              <a:rPr lang="en-US" sz="3600" dirty="0" smtClean="0">
                <a:solidFill>
                  <a:schemeClr val="bg1"/>
                </a:solidFill>
              </a:rPr>
              <a:t>These </a:t>
            </a:r>
            <a:r>
              <a:rPr lang="en-US" sz="3600" dirty="0">
                <a:solidFill>
                  <a:schemeClr val="bg1"/>
                </a:solidFill>
              </a:rPr>
              <a:t>ULXs break the Eddington theory because there are extreme accretion rates onto a compact stellar remnant, or an intermediate mass black hole. It was previously thought that only black hole accretion could power ULXs, but </a:t>
            </a:r>
            <a:r>
              <a:rPr lang="en-US" sz="3600" dirty="0" smtClean="0">
                <a:solidFill>
                  <a:schemeClr val="bg1"/>
                </a:solidFill>
              </a:rPr>
              <a:t>the discovery of pulsations has </a:t>
            </a:r>
            <a:r>
              <a:rPr lang="en-US" sz="3600" dirty="0">
                <a:solidFill>
                  <a:schemeClr val="bg1"/>
                </a:solidFill>
              </a:rPr>
              <a:t>shown that neutron stars may also </a:t>
            </a:r>
            <a:r>
              <a:rPr lang="en-US" sz="3600" dirty="0" smtClean="0">
                <a:solidFill>
                  <a:schemeClr val="bg1"/>
                </a:solidFill>
              </a:rPr>
              <a:t>power ULXs. </a:t>
            </a:r>
            <a:r>
              <a:rPr lang="en-US" sz="3600" dirty="0">
                <a:solidFill>
                  <a:schemeClr val="bg1"/>
                </a:solidFill>
              </a:rPr>
              <a:t>Using the data from the XMM-Newton and Chandra X-ray observatories, we conducted a systematic search to find cyclotron resonance scattering features in the </a:t>
            </a:r>
            <a:r>
              <a:rPr lang="en-US" sz="3600" dirty="0" smtClean="0">
                <a:solidFill>
                  <a:schemeClr val="bg1"/>
                </a:solidFill>
              </a:rPr>
              <a:t>X-ray </a:t>
            </a:r>
            <a:r>
              <a:rPr lang="en-US" sz="3600" dirty="0">
                <a:solidFill>
                  <a:schemeClr val="bg1"/>
                </a:solidFill>
              </a:rPr>
              <a:t>spectra of ULXs to identify neutron-star powered ULXs. The results may findings provide further insight into the analysis techniques for future neutron star-powered ULXs and estimation of their magnetic field </a:t>
            </a:r>
            <a:r>
              <a:rPr lang="en-US" sz="3600" dirty="0" smtClean="0">
                <a:solidFill>
                  <a:schemeClr val="bg1"/>
                </a:solidFill>
              </a:rPr>
              <a:t>strengths.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217" y="18479753"/>
            <a:ext cx="6536136" cy="804707"/>
          </a:xfrm>
          <a:prstGeom prst="rect">
            <a:avLst/>
          </a:prstGeom>
          <a:solidFill>
            <a:schemeClr val="tx1">
              <a:lumMod val="50000"/>
              <a:lumOff val="50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629" dirty="0">
                <a:solidFill>
                  <a:schemeClr val="bg1"/>
                </a:solidFill>
              </a:rPr>
              <a:t>What are CRSFs?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249" y="14498039"/>
            <a:ext cx="12017697" cy="334771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Eddington Luminosity is the maximum luminosity a star attains when </a:t>
            </a:r>
            <a:r>
              <a:rPr lang="en-US" sz="3200" dirty="0" smtClean="0">
                <a:solidFill>
                  <a:schemeClr val="bg1"/>
                </a:solidFill>
              </a:rPr>
              <a:t>radiation </a:t>
            </a:r>
            <a:r>
              <a:rPr lang="en-US" sz="3200" dirty="0">
                <a:solidFill>
                  <a:schemeClr val="bg1"/>
                </a:solidFill>
              </a:rPr>
              <a:t>pressure from the star and </a:t>
            </a:r>
            <a:r>
              <a:rPr lang="en-US" sz="3200" dirty="0" smtClean="0">
                <a:solidFill>
                  <a:schemeClr val="bg1"/>
                </a:solidFill>
              </a:rPr>
              <a:t>gravitation pressure </a:t>
            </a:r>
            <a:r>
              <a:rPr lang="en-US" sz="3200" dirty="0">
                <a:solidFill>
                  <a:schemeClr val="bg1"/>
                </a:solidFill>
              </a:rPr>
              <a:t>are balanced.</a:t>
            </a:r>
            <a:r>
              <a:rPr lang="en-US" sz="3200" dirty="0"/>
              <a:t>	</a:t>
            </a:r>
            <a:endParaRPr lang="en-US" sz="3200" dirty="0" smtClean="0"/>
          </a:p>
          <a:p>
            <a:endParaRPr lang="en-US" sz="5777" dirty="0"/>
          </a:p>
          <a:p>
            <a:endParaRPr lang="en-US" sz="5777" dirty="0"/>
          </a:p>
        </p:txBody>
      </p:sp>
      <p:sp>
        <p:nvSpPr>
          <p:cNvPr id="8" name="TextBox 7"/>
          <p:cNvSpPr txBox="1"/>
          <p:nvPr/>
        </p:nvSpPr>
        <p:spPr>
          <a:xfrm>
            <a:off x="339090" y="2916513"/>
            <a:ext cx="11991267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dirty="0" smtClean="0">
                <a:solidFill>
                  <a:schemeClr val="bg1"/>
                </a:solidFill>
              </a:rPr>
              <a:t>Neutron </a:t>
            </a:r>
            <a:r>
              <a:rPr lang="en-US" sz="5777" dirty="0" smtClean="0">
                <a:solidFill>
                  <a:schemeClr val="bg1"/>
                </a:solidFill>
              </a:rPr>
              <a:t>Star-Powered </a:t>
            </a:r>
            <a:r>
              <a:rPr lang="en-US" sz="5777" dirty="0" smtClean="0">
                <a:solidFill>
                  <a:schemeClr val="bg1"/>
                </a:solidFill>
              </a:rPr>
              <a:t>X-Ray Sources</a:t>
            </a:r>
            <a:endParaRPr lang="en-US" sz="5777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328910" y="15948623"/>
            <a:ext cx="783771" cy="7837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0" name="Right Arrow 9"/>
          <p:cNvSpPr/>
          <p:nvPr/>
        </p:nvSpPr>
        <p:spPr>
          <a:xfrm>
            <a:off x="8583096" y="15991106"/>
            <a:ext cx="838635" cy="4153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1" name="Oval 10"/>
          <p:cNvSpPr/>
          <p:nvPr/>
        </p:nvSpPr>
        <p:spPr>
          <a:xfrm>
            <a:off x="9672645" y="15948623"/>
            <a:ext cx="783771" cy="783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2" name="Left Arrow 11"/>
          <p:cNvSpPr/>
          <p:nvPr/>
        </p:nvSpPr>
        <p:spPr>
          <a:xfrm>
            <a:off x="10573950" y="16000189"/>
            <a:ext cx="838635" cy="415399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3" name="TextBox 12"/>
          <p:cNvSpPr txBox="1"/>
          <p:nvPr/>
        </p:nvSpPr>
        <p:spPr>
          <a:xfrm>
            <a:off x="84234" y="25545480"/>
            <a:ext cx="12096366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3691" y="26735798"/>
            <a:ext cx="6286014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dirty="0"/>
              <a:t>Systematic Search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083" y="29954299"/>
            <a:ext cx="12663301" cy="499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Reduced XMM and Chandra data and found favorable spectral extraction parameters using Chi Squared test.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Used X-ray spectral fitting software XSPEC to analyze EPIC-</a:t>
            </a:r>
            <a:r>
              <a:rPr lang="en-US" sz="3600" dirty="0" err="1" smtClean="0">
                <a:solidFill>
                  <a:schemeClr val="bg1"/>
                </a:solidFill>
              </a:rPr>
              <a:t>pn</a:t>
            </a:r>
            <a:r>
              <a:rPr lang="en-US" sz="3600" dirty="0" smtClean="0">
                <a:solidFill>
                  <a:schemeClr val="bg1"/>
                </a:solidFill>
              </a:rPr>
              <a:t> and EPIC-MOS detector data and fitted the spectra with a coupled cutoff power law  for the continuum and </a:t>
            </a:r>
            <a:r>
              <a:rPr lang="en-US" sz="3600" dirty="0" err="1" smtClean="0">
                <a:solidFill>
                  <a:schemeClr val="bg1"/>
                </a:solidFill>
              </a:rPr>
              <a:t>gaussian</a:t>
            </a:r>
            <a:r>
              <a:rPr lang="en-US" sz="3600" dirty="0" smtClean="0">
                <a:solidFill>
                  <a:schemeClr val="bg1"/>
                </a:solidFill>
              </a:rPr>
              <a:t> absorption model (</a:t>
            </a:r>
            <a:r>
              <a:rPr lang="en-US" sz="3600" dirty="0" err="1" smtClean="0">
                <a:solidFill>
                  <a:schemeClr val="bg1"/>
                </a:solidFill>
              </a:rPr>
              <a:t>zgauss</a:t>
            </a:r>
            <a:r>
              <a:rPr lang="en-US" sz="3600" dirty="0" smtClean="0">
                <a:solidFill>
                  <a:schemeClr val="bg1"/>
                </a:solidFill>
              </a:rPr>
              <a:t>) for the absorption line.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Ran simulations to assess false alarm rate from statistical fluctuations.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086" dirty="0" smtClean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691" y="29136890"/>
            <a:ext cx="6333252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dirty="0"/>
              <a:t>Spectral Analysis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4592" y="27727602"/>
            <a:ext cx="11951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</a:t>
            </a:r>
            <a:r>
              <a:rPr lang="en-US" sz="3600" dirty="0" smtClean="0">
                <a:solidFill>
                  <a:schemeClr val="bg1"/>
                </a:solidFill>
              </a:rPr>
              <a:t>ross-referenced </a:t>
            </a:r>
            <a:r>
              <a:rPr lang="en-US" sz="3600" dirty="0">
                <a:solidFill>
                  <a:schemeClr val="bg1"/>
                </a:solidFill>
              </a:rPr>
              <a:t>the Serendipitous </a:t>
            </a:r>
            <a:r>
              <a:rPr lang="en-US" sz="3600" dirty="0" smtClean="0">
                <a:solidFill>
                  <a:schemeClr val="bg1"/>
                </a:solidFill>
              </a:rPr>
              <a:t>XMM-Survey to </a:t>
            </a:r>
            <a:r>
              <a:rPr lang="en-US" sz="3600" dirty="0">
                <a:solidFill>
                  <a:schemeClr val="bg1"/>
                </a:solidFill>
              </a:rPr>
              <a:t>find ULXs with at least 10,000 intensity </a:t>
            </a:r>
            <a:r>
              <a:rPr lang="en-US" sz="3600" dirty="0" smtClean="0">
                <a:solidFill>
                  <a:schemeClr val="bg1"/>
                </a:solidFill>
              </a:rPr>
              <a:t>counts and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05274" y="114948"/>
            <a:ext cx="25100978" cy="2701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43" dirty="0">
                <a:solidFill>
                  <a:schemeClr val="bg1"/>
                </a:solidFill>
              </a:rPr>
              <a:t>A systematic search for absorption features in the X-ray spectra of ultraluminous X-ray sources</a:t>
            </a:r>
          </a:p>
          <a:p>
            <a:pPr algn="ctr"/>
            <a:r>
              <a:rPr lang="en-US" sz="4629" dirty="0">
                <a:solidFill>
                  <a:schemeClr val="bg1"/>
                </a:solidFill>
              </a:rPr>
              <a:t>Andrew Sosanya </a:t>
            </a:r>
          </a:p>
          <a:p>
            <a:pPr algn="ctr"/>
            <a:r>
              <a:rPr lang="en-US" sz="4114" dirty="0">
                <a:solidFill>
                  <a:schemeClr val="bg1"/>
                </a:solidFill>
              </a:rPr>
              <a:t>NASA NuStar, Caltech </a:t>
            </a:r>
          </a:p>
          <a:p>
            <a:pPr algn="ctr"/>
            <a:r>
              <a:rPr lang="en-US" sz="3086" dirty="0">
                <a:solidFill>
                  <a:schemeClr val="bg1"/>
                </a:solidFill>
              </a:rPr>
              <a:t>M. Brightman, F.A </a:t>
            </a:r>
            <a:r>
              <a:rPr lang="en-US" sz="3086" dirty="0" smtClean="0">
                <a:solidFill>
                  <a:schemeClr val="bg1"/>
                </a:solidFill>
              </a:rPr>
              <a:t>Harrison, H.P Earnshaw</a:t>
            </a:r>
            <a:endParaRPr lang="en-US" sz="3086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0158" y="13412493"/>
            <a:ext cx="11847423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dirty="0">
                <a:solidFill>
                  <a:schemeClr val="bg1"/>
                </a:solidFill>
              </a:rPr>
              <a:t>Eddington Luminosity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1083" y="19791293"/>
            <a:ext cx="6228383" cy="615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Cyclotron resonance scattering features (CRSFs) are caused by the transitions of charged particles between Landau levels produced by a magnetic field.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Cyclotron lines imply the presence of a neutron star and gives a direct measurement of its magnetic field strength.</a:t>
            </a:r>
          </a:p>
          <a:p>
            <a:endParaRPr lang="en-US" sz="3428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79971" y="17189568"/>
            <a:ext cx="8871339" cy="8212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5777" dirty="0"/>
          </a:p>
        </p:txBody>
      </p:sp>
      <p:pic>
        <p:nvPicPr>
          <p:cNvPr id="30" name="Picture 29" descr="chandra_13813_spectral.pdf">
            <a:extLst>
              <a:ext uri="{FF2B5EF4-FFF2-40B4-BE49-F238E27FC236}">
                <a16:creationId xmlns="" xmlns:a16="http://schemas.microsoft.com/office/drawing/2014/main" id="{1CF8C1E5-A828-F84F-9DCD-63BE66082A6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99" y="17394890"/>
            <a:ext cx="8308282" cy="95483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632503" y="8721107"/>
            <a:ext cx="19923116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dirty="0">
                <a:solidFill>
                  <a:schemeClr val="bg1"/>
                </a:solidFill>
              </a:rPr>
              <a:t>Analysis &amp; Results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87465" y="9764970"/>
            <a:ext cx="19459536" cy="672620"/>
          </a:xfrm>
          <a:prstGeom prst="rect">
            <a:avLst/>
          </a:prstGeom>
          <a:solidFill>
            <a:schemeClr val="accent1">
              <a:alpha val="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771" dirty="0">
                <a:solidFill>
                  <a:schemeClr val="bg1"/>
                </a:solidFill>
              </a:rPr>
              <a:t>The systematic search found three strong candidates  for analysis: Holmberg II, IC 342, and M32. </a:t>
            </a:r>
          </a:p>
        </p:txBody>
      </p:sp>
      <p:pic>
        <p:nvPicPr>
          <p:cNvPr id="34" name="Picture 33"/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281" y="11056857"/>
            <a:ext cx="7569017" cy="60738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923633" y="11903033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detections found in Holmberg II. A low ## value of 3 shows no appreciable absorption within the spectra. 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 r="4887" b="17645"/>
          <a:stretch/>
        </p:blipFill>
        <p:spPr>
          <a:xfrm>
            <a:off x="29315909" y="172043"/>
            <a:ext cx="2429691" cy="2868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23824962" y="22070397"/>
                <a:ext cx="80162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</a:rPr>
                  <a:t>Absorptions lines found in two different </a:t>
                </a:r>
                <a:r>
                  <a:rPr lang="en-US" sz="3600" dirty="0" smtClean="0">
                    <a:solidFill>
                      <a:schemeClr val="bg1"/>
                    </a:solidFill>
                  </a:rPr>
                  <a:t>observations</a:t>
                </a:r>
              </a:p>
              <a:p>
                <a:pPr marL="2283257" lvl="1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600" i="1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keV in </a:t>
                </a:r>
                <a:r>
                  <a:rPr lang="en-US" sz="3600" dirty="0" smtClean="0">
                    <a:solidFill>
                      <a:schemeClr val="bg1"/>
                    </a:solidFill>
                  </a:rPr>
                  <a:t>XMM-Newton</a:t>
                </a:r>
              </a:p>
              <a:p>
                <a:pPr marL="2283257" lvl="1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600" i="1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6.5 </m:t>
                    </m:r>
                  </m:oMath>
                </a14:m>
                <a:r>
                  <a:rPr lang="en-US" sz="3600" dirty="0" smtClean="0">
                    <a:solidFill>
                      <a:schemeClr val="bg1"/>
                    </a:solidFill>
                  </a:rPr>
                  <a:t>keV </a:t>
                </a:r>
                <a:r>
                  <a:rPr lang="en-US" sz="3600" dirty="0">
                    <a:solidFill>
                      <a:schemeClr val="bg1"/>
                    </a:solidFill>
                  </a:rPr>
                  <a:t>in Chandra (</a:t>
                </a:r>
                <a:r>
                  <a:rPr lang="en-US" sz="3600" dirty="0" smtClean="0">
                    <a:solidFill>
                      <a:schemeClr val="bg1"/>
                    </a:solidFill>
                  </a:rPr>
                  <a:t>5680)</a:t>
                </a: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962" y="22070397"/>
                <a:ext cx="8016240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2281" t="-3958" r="-760" b="-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6155763" y="18727692"/>
            <a:ext cx="53844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Lorem ipsum dolor sit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amet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consectetur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adipiscing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elit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Donec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orci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ante,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venenatis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commodo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sed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lobortis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sit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amet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augue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Nullam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aliquam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nisi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vel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enim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egestas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in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volutpat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dui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lobortis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Suspendisse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potenti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Vestibulum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pulvinar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iaculis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luctus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Sed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dapibus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neque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ac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tempor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condimentum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urna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viverra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dolor,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consectetur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lectus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enim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Integer non dui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lacinia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sagittis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odio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sed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6314" y="35653127"/>
            <a:ext cx="32613272" cy="2197218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84863" y="34462809"/>
            <a:ext cx="32370756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dirty="0" smtClean="0">
                <a:solidFill>
                  <a:schemeClr val="bg1"/>
                </a:solidFill>
              </a:rPr>
              <a:t>Conclusion &amp; Future Work</a:t>
            </a:r>
            <a:endParaRPr lang="en-US" sz="5777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18482" y="16184168"/>
                <a:ext cx="7284103" cy="1744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3428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3428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3428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428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428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428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428" i="1">
                        <a:solidFill>
                          <a:schemeClr val="bg1"/>
                        </a:solidFill>
                        <a:latin typeface="Cambria Math" charset="0"/>
                      </a:rPr>
                      <m:t>𝐹</m:t>
                    </m:r>
                    <m:r>
                      <a:rPr lang="en-US" sz="3428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4</m:t>
                        </m:r>
                        <m:r>
                          <a:rPr lang="en-US" sz="3428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428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428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428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5777" dirty="0">
                  <a:solidFill>
                    <a:schemeClr val="bg1"/>
                  </a:solidFill>
                </a:endParaRPr>
              </a:p>
              <a:p>
                <a:pPr marL="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86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86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3086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3086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𝑒𝑑</m:t>
                          </m:r>
                        </m:sub>
                      </m:sSub>
                      <m:r>
                        <a:rPr lang="en-US" sz="3086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086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086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  <m:r>
                            <a:rPr lang="en-US" sz="3086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lang="en-US" sz="3086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𝐺𝑐</m:t>
                          </m:r>
                        </m:num>
                        <m:den>
                          <m:r>
                            <a:rPr lang="en-US" sz="3086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den>
                      </m:f>
                      <m:r>
                        <a:rPr lang="en-US" sz="3086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</m:oMath>
                  </m:oMathPara>
                </a14:m>
                <a:endParaRPr lang="en-US" sz="5777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" y="16184168"/>
                <a:ext cx="7284103" cy="17444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5994893" y="24587680"/>
            <a:ext cx="87828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Different energies may be due to change in orientation of magnetic field between observations, or possibly an Iron K-edge, but does not explain why </a:t>
            </a:r>
            <a:r>
              <a:rPr lang="en-US" sz="3200" smtClean="0">
                <a:solidFill>
                  <a:schemeClr val="bg1"/>
                </a:solidFill>
              </a:rPr>
              <a:t>two </a:t>
            </a:r>
            <a:r>
              <a:rPr lang="en-US" sz="3200" smtClean="0">
                <a:solidFill>
                  <a:schemeClr val="bg1"/>
                </a:solidFill>
              </a:rPr>
              <a:t>different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The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004167" y="24462234"/>
            <a:ext cx="7006528" cy="216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Confidence </a:t>
            </a:r>
            <a:r>
              <a:rPr lang="en-US" dirty="0" smtClean="0">
                <a:solidFill>
                  <a:schemeClr val="bg1"/>
                </a:solidFill>
              </a:rPr>
              <a:t>intervals </a:t>
            </a:r>
            <a:r>
              <a:rPr lang="en-US" smtClean="0">
                <a:solidFill>
                  <a:schemeClr val="bg1"/>
                </a:solidFill>
              </a:rPr>
              <a:t>of 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502" y="3179040"/>
            <a:ext cx="8239671" cy="54071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355" y="2897246"/>
            <a:ext cx="9041900" cy="54799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9514255" y="3179040"/>
            <a:ext cx="3404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XMM-Newton (left), and  Chandra Observatory(right)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126598" y="17394890"/>
            <a:ext cx="3463868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smtClean="0"/>
              <a:t>IC-342</a:t>
            </a:r>
            <a:endParaRPr lang="en-US" sz="4114" dirty="0"/>
          </a:p>
        </p:txBody>
      </p:sp>
      <p:sp>
        <p:nvSpPr>
          <p:cNvPr id="45" name="TextBox 44"/>
          <p:cNvSpPr txBox="1"/>
          <p:nvPr/>
        </p:nvSpPr>
        <p:spPr>
          <a:xfrm>
            <a:off x="20681955" y="10746530"/>
            <a:ext cx="5124445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smtClean="0"/>
              <a:t>Holmberg II X-1</a:t>
            </a:r>
            <a:endParaRPr lang="en-US" sz="4114" dirty="0"/>
          </a:p>
        </p:txBody>
      </p:sp>
      <p:sp>
        <p:nvSpPr>
          <p:cNvPr id="46" name="TextBox 45"/>
          <p:cNvSpPr txBox="1"/>
          <p:nvPr/>
        </p:nvSpPr>
        <p:spPr>
          <a:xfrm>
            <a:off x="16123106" y="23235692"/>
            <a:ext cx="3463868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dirty="0" smtClean="0"/>
              <a:t>M32</a:t>
            </a:r>
            <a:endParaRPr lang="en-US" sz="4114" dirty="0"/>
          </a:p>
        </p:txBody>
      </p:sp>
    </p:spTree>
    <p:extLst>
      <p:ext uri="{BB962C8B-B14F-4D97-AF65-F5344CB8AC3E}">
        <p14:creationId xmlns:p14="http://schemas.microsoft.com/office/powerpoint/2010/main" val="15657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2559</TotalTime>
  <Words>579</Words>
  <Application>Microsoft Macintosh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</cp:revision>
  <dcterms:created xsi:type="dcterms:W3CDTF">2018-08-16T18:27:45Z</dcterms:created>
  <dcterms:modified xsi:type="dcterms:W3CDTF">2018-08-20T00:04:08Z</dcterms:modified>
</cp:coreProperties>
</file>